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371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EIC GRANT PROPOSAL  ·  DRAFT v1.0  ·  JULY 2026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85800" y="182880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Missing Vital Sign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85800" y="3017520"/>
            <a:ext cx="9509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VO₂ max as the control signal for cardiometabolic disease.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85800" y="3886200"/>
            <a:ext cx="3840480" cy="0"/>
          </a:xfrm>
          <a:prstGeom prst="line">
            <a:avLst/>
          </a:prstGeom>
          <a:noFill/>
          <a:ln w="38100">
            <a:solidFill>
              <a:srgbClr val="D857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41605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pPr indent="0" marL="0">
              <a:buNone/>
            </a:pPr>
            <a:r>
              <a:rPr lang="en-US" sz="14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estimation &amp; evidence      </a:t>
            </a:r>
            <a:pPr indent="0" marL="0">
              <a:buNone/>
            </a:pPr>
            <a:r>
              <a:rPr lang="en-US" sz="14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Medome</a:t>
            </a:r>
            <a:pPr indent="0" marL="0">
              <a:buNone/>
            </a:pPr>
            <a:r>
              <a:rPr lang="en-US" sz="14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complete health record      </a:t>
            </a:r>
            <a:pPr indent="0" marL="0">
              <a:buNone/>
            </a:pPr>
            <a:r>
              <a:rPr lang="en-US" sz="14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Health</a:t>
            </a:r>
            <a:pPr indent="0" marL="0">
              <a:buNone/>
            </a:pPr>
            <a:r>
              <a:rPr lang="en-US" sz="14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clinical intake AI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47091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use case: CT-derived VO₂ max estimation — MD thesis, E. Aton.   Parallel track: NIH / NSF SBIR.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15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reimbursable wedge, not a research artefact.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331720"/>
            <a:ext cx="352044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2331720"/>
            <a:ext cx="45720" cy="2331720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25328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$42B→$141B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78408" y="3410712"/>
            <a:ext cx="2971800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 digital health, 2024 → 2030E, ~22.5% CAGR</a:t>
            </a:r>
            <a:endParaRPr lang="en-US" sz="13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View, single source — internal use only until a second source lands (Annex C C11)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434840" y="2331720"/>
            <a:ext cx="352044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34840" y="2331720"/>
            <a:ext cx="45720" cy="2331720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27448" y="25328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$120+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4727448" y="3410712"/>
            <a:ext cx="2971800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patient per month already reimbursed under US Medicare RPM codes 99453/54/57/58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83880" y="2331720"/>
            <a:ext cx="352044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83880" y="2331720"/>
            <a:ext cx="45720" cy="2331720"/>
          </a:xfrm>
          <a:prstGeom prst="rect">
            <a:avLst/>
          </a:prstGeom>
          <a:solidFill>
            <a:srgbClr val="0E111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76488" y="25328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 route</a:t>
            </a:r>
            <a:endParaRPr lang="en-US" sz="4000" dirty="0"/>
          </a:p>
        </p:txBody>
      </p:sp>
      <p:sp>
        <p:nvSpPr>
          <p:cNvPr id="20" name="Text 18"/>
          <p:cNvSpPr/>
          <p:nvPr/>
        </p:nvSpPr>
        <p:spPr>
          <a:xfrm>
            <a:off x="8476488" y="3410712"/>
            <a:ext cx="2971800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DiGA (DE) and PECAN (FR) fast-track schemes, plus payer and occupational-health contracts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85800" y="4892040"/>
            <a:ext cx="108200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strategic value: model weights, reference cohorts and the biomarker governance stack stay inside the EU regulatory perimeter — in-region residency, no raw personal health data leaving without an executed DPA.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RISK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this could fail, and what we do about it.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148840"/>
            <a:ext cx="10820095" cy="658368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203704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Filtering fails to beat single readings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257800" y="2203704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Pre-registered M24 checkpoint; fall back to a trend-detection claim. The negative result is committed to publication.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85800" y="2898648"/>
            <a:ext cx="10820095" cy="658368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2953512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anchor does not generalise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57800" y="2953512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Multi-site, multi-vendor cohort from day one; scanner-effect harmonisation; held-out external validation.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3648456"/>
            <a:ext cx="10820095" cy="658368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370332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class stricter than assumed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257800" y="3703320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MDR + EU AI Act high-risk posture from M1. Wellness framing is explicitly not used as an evasion route.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85800" y="4398264"/>
            <a:ext cx="10820095" cy="658368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4453128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Clinicians receive the signal but do not act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257800" y="4453128"/>
            <a:ext cx="6035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inside existing intake and record workflows; we measure acted-upon rate, not app opens.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85800" y="5257800"/>
            <a:ext cx="108200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Founding-team status is stated plainly: founder full-time, technical leads part-time pending the current round. Grant-funded posts remove that dependency on the critical path.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 STATUS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confirmed, and what is still open.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685800" y="1874520"/>
            <a:ext cx="969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number here carries an owner and a status.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85800" y="248716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2487168"/>
            <a:ext cx="45720" cy="566928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23544" y="252374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148840" y="251460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beta users across 3 clinical partner sites; pre-revenue by design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144000" y="251460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AeroGlyphics · Jul 2026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85800" y="312724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127248"/>
            <a:ext cx="45720" cy="566928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3544" y="316382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148840" y="315468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SleepFM base: 585,000+ PSG hours, ~65,000 participants, C-index ≥ 0.75 (mortality 0.84, MI 0.81, HF 0.80)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0" y="315468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Nature Medicine 2025/2026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85800" y="376732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3767328"/>
            <a:ext cx="45720" cy="566928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3544" y="380390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D85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CORRECTED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148840" y="379476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≈ 0.82 for free-living VO₂ max is the Fenland study result — not an AeroGlyphics internal figure. We claim no internal correlation until WP3 paired CPET exists.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144000" y="379476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Spathis, npj Digit Med 2022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85800" y="440740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5800" y="4407408"/>
            <a:ext cx="45720" cy="566928"/>
          </a:xfrm>
          <a:prstGeom prst="rect">
            <a:avLst/>
          </a:prstGeom>
          <a:solidFill>
            <a:srgbClr val="4F8CC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23544" y="444398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4F8C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AGREED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2148840" y="443484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targets: 800 retrospective imaging studies, 500 free-living wearers, 240 prospective with paired CPET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9144000" y="443484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 per endpoint · sites at M1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85800" y="504748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85800" y="5047488"/>
            <a:ext cx="45720" cy="566928"/>
          </a:xfrm>
          <a:prstGeom prst="rect">
            <a:avLst/>
          </a:prstGeom>
          <a:solidFill>
            <a:srgbClr val="8A6D2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23544" y="508406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6D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PENDING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2148840" y="507492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SleepFM commercial + EEA licence extension — gates WP4 start at M6; model-agnostic fallback in place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9144000" y="507492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GoApercu · Annex C C07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85800" y="5687568"/>
            <a:ext cx="10820095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85800" y="5687568"/>
            <a:ext cx="45720" cy="566928"/>
          </a:xfrm>
          <a:prstGeom prst="rect">
            <a:avLst/>
          </a:prstGeom>
          <a:solidFill>
            <a:srgbClr val="8A6D2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23544" y="5724144"/>
            <a:ext cx="11430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8A6D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PENDING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2148840" y="5715000"/>
            <a:ext cx="6858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per-partner cost tables, PIC numbers, named site PIs, second market source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9144000" y="5715000"/>
            <a:ext cx="2331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Coordinator · Annex C C01, C11, C12, C16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BUDGET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€3.85M, and what each euro buys.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103120"/>
            <a:ext cx="10820095" cy="713232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2103120"/>
            <a:ext cx="45720" cy="713232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1832" y="2148840"/>
            <a:ext cx="19659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Personnel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971800" y="2148840"/>
            <a:ext cx="10515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E8F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€2.65M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069080" y="2148840"/>
            <a:ext cx="731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68.8%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892040" y="2139696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252 person-months at partner rate cards. The critical path is human: filter design, radiomic derivation, protocol and regulatory authoring.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85800" y="2889504"/>
            <a:ext cx="10820095" cy="713232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889504"/>
            <a:ext cx="45720" cy="713232"/>
          </a:xfrm>
          <a:prstGeom prst="rect">
            <a:avLst/>
          </a:prstGeom>
          <a:solidFill>
            <a:srgbClr val="4F8CC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1832" y="2935224"/>
            <a:ext cx="19659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Equipment &amp; data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2971800" y="2935224"/>
            <a:ext cx="10515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8CC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€450K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069080" y="2935224"/>
            <a:ext cx="731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11.7%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92040" y="292608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 compute for the sleep-model extension, EU-resident weight hosting, device-heterogeneity benches across ≥ 4 device families.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85800" y="3675888"/>
            <a:ext cx="10820095" cy="713232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85800" y="3675888"/>
            <a:ext cx="45720" cy="713232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41832" y="3721608"/>
            <a:ext cx="19659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&amp; regulatory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2971800" y="3721608"/>
            <a:ext cx="10515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85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€500K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069080" y="3721608"/>
            <a:ext cx="731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13.0%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92040" y="3712464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 study conduct, MDR technical file, AI Act high-risk conformity, DPIAs, and €120K of linked third-party site costs.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85800" y="4462272"/>
            <a:ext cx="10820095" cy="713232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5800" y="4462272"/>
            <a:ext cx="45720" cy="713232"/>
          </a:xfrm>
          <a:prstGeom prst="rect">
            <a:avLst/>
          </a:prstGeom>
          <a:solidFill>
            <a:srgbClr val="B08D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41832" y="4507992"/>
            <a:ext cx="19659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7F5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direct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2971800" y="4507992"/>
            <a:ext cx="10515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08D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€250K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4069080" y="4507992"/>
            <a:ext cx="7315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6.5%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892040" y="4498848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travel, open-access charges including the committed negative result, consortium legal, dissemination.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5800" y="5394960"/>
            <a:ext cx="108200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i="1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Bottom-up, not top-down: person-months × each partner’s own rate card. Signed cost tables are Annex C C01–C03 (PENDING at submission minus 4 weeks); expected movement is ±10% per line with the envelope held constant. Full justification in §3.8 of the proposal.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COMPLIANCE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32"/>
              </a:lnSpc>
              <a:buNone/>
            </a:pPr>
            <a:r>
              <a:rPr lang="en-US" sz="36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took the stricter reading of all three.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85800" y="1828800"/>
            <a:ext cx="969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checklist with owners, open questions and source references in Annex D.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85800" y="2423160"/>
            <a:ext cx="10820095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2423160"/>
            <a:ext cx="45720" cy="932688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41832" y="2478024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 MDR 2017/745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383280" y="2478024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as a medical device with a diagnostic purpose. No wellness exemption claimed. Rule-11 class fixed with notified-body input, not self-asserted.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555480" y="2478024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Open: IIa or IIb (D02)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85800" y="3465576"/>
            <a:ext cx="10820095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465576"/>
            <a:ext cx="45720" cy="932688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1832" y="35204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 AI Act 2024/1689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383280" y="352044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High-risk from M1 as a safety component of a regulated device. Full obligations assumed: data governance, declared uncertainty, human oversight, model card.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555480" y="352044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85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Open: provider of record (D07)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85800" y="4507992"/>
            <a:ext cx="10820095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4507992"/>
            <a:ext cx="45720" cy="932688"/>
          </a:xfrm>
          <a:prstGeom prst="rect">
            <a:avLst/>
          </a:prstGeom>
          <a:solidFill>
            <a:srgbClr val="4F8CC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562856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0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GDPR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3383280" y="4562856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 9 basis per site, DPIA before prospective collection, DPAs on every flow, no raw PHD leaving the EU perimeter, derived features only where possible.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555480" y="4562856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8C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Open: EU–US transfer route (D14)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85800" y="5623560"/>
            <a:ext cx="108200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 gate: not submitted while the MDR class, the lawful basis at each imaging site, or the EU–US transfer mechanism is unresolved. MS1 (M4) does not pass without DPIA sign-off. WP4 does not start without EU-resident hosting rights.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2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€3.85M over 36 months to make fitness a governed vital sign.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685800" y="3383280"/>
            <a:ext cx="3840480" cy="0"/>
          </a:xfrm>
          <a:prstGeom prst="line">
            <a:avLst/>
          </a:prstGeom>
          <a:noFill/>
          <a:ln w="38100">
            <a:solidFill>
              <a:srgbClr val="D857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657600"/>
            <a:ext cx="103327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EIC Pathfinder Open, with an EIC Transition / Accelerator follow-on pathway.</a:t>
            </a:r>
            <a:endParaRPr lang="en-US" sz="1550" dirty="0"/>
          </a:p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Parallel, non-overlapping NIH SBIR Phase I ($300–500K) and NSF SBIR on the measurement-science contribution.</a:t>
            </a:r>
            <a:endParaRPr lang="en-US" sz="1550" dirty="0"/>
          </a:p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€3.85M is a consortium-agreed planning envelope; signed per-partner cost tables are tracked in the Annex C checklist (C01–C03).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85800" y="56235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00" kern="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aeroglyphics.dev   ·   medome.ai   ·   soap.health   ·   yc.goapercu.world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PROBLEM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696"/>
              </a:lnSpc>
              <a:buNone/>
            </a:pPr>
            <a:r>
              <a:rPr lang="en-US" sz="33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Cardiometabolic disease is the largest cost in medicine — and its earliest signal goes unread.</a:t>
            </a:r>
            <a:endParaRPr lang="en-US" sz="3300" dirty="0"/>
          </a:p>
        </p:txBody>
      </p:sp>
      <p:sp>
        <p:nvSpPr>
          <p:cNvPr id="9" name="Shape 7"/>
          <p:cNvSpPr/>
          <p:nvPr/>
        </p:nvSpPr>
        <p:spPr>
          <a:xfrm>
            <a:off x="685800" y="2468880"/>
            <a:ext cx="35204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2468880"/>
            <a:ext cx="45720" cy="1920240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267004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978408" y="3547872"/>
            <a:ext cx="2971800" cy="694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US adults projected to have cardiovascular disease by 2050</a:t>
            </a:r>
            <a:endParaRPr lang="en-US" sz="13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AHA, Circulation 2024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434840" y="2468880"/>
            <a:ext cx="35204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34840" y="2468880"/>
            <a:ext cx="45720" cy="1920240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27448" y="267004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$413B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4727448" y="3547872"/>
            <a:ext cx="2971800" cy="694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US cost of diagnosed diabetes — $1 of every $4 spent on care</a:t>
            </a:r>
            <a:endParaRPr lang="en-US" sz="13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ADA, 2023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83880" y="2468880"/>
            <a:ext cx="35204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83880" y="2468880"/>
            <a:ext cx="45720" cy="1920240"/>
          </a:xfrm>
          <a:prstGeom prst="rect">
            <a:avLst/>
          </a:prstGeom>
          <a:solidFill>
            <a:srgbClr val="0E111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76488" y="267004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4000" dirty="0"/>
          </a:p>
        </p:txBody>
      </p:sp>
      <p:sp>
        <p:nvSpPr>
          <p:cNvPr id="20" name="Text 18"/>
          <p:cNvSpPr/>
          <p:nvPr/>
        </p:nvSpPr>
        <p:spPr>
          <a:xfrm>
            <a:off x="8476488" y="3547872"/>
            <a:ext cx="2971800" cy="694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products managing the shared upstream signal: aerobic capacity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85800" y="4709160"/>
            <a:ext cx="108200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shared early warning — declining VO₂ max — already exists on 560M+ wrists. Nobody treats it as a vital sign.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SIGNAL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VO₂ max out-predicts every classic risk factor.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685800" y="21488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fitness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971800" y="2203704"/>
            <a:ext cx="4754880" cy="219456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18120" y="214884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5.04×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62432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End-stage renal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971800" y="2679192"/>
            <a:ext cx="2830286" cy="219456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93526" y="2624328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3.00×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85800" y="3099816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Smoking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971800" y="3154680"/>
            <a:ext cx="1330234" cy="219456"/>
          </a:xfrm>
          <a:prstGeom prst="rect">
            <a:avLst/>
          </a:prstGeom>
          <a:solidFill>
            <a:srgbClr val="3E464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93474" y="3099816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1.41×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85800" y="3575304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Diabetes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2971800" y="3630168"/>
            <a:ext cx="1320800" cy="219456"/>
          </a:xfrm>
          <a:prstGeom prst="rect">
            <a:avLst/>
          </a:prstGeom>
          <a:solidFill>
            <a:srgbClr val="3E464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84040" y="3575304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1.40×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85800" y="4050792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Coronary disease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2971800" y="4105656"/>
            <a:ext cx="1217023" cy="219456"/>
          </a:xfrm>
          <a:prstGeom prst="rect">
            <a:avLst/>
          </a:prstGeom>
          <a:solidFill>
            <a:srgbClr val="3E464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80263" y="4050792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5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1.29×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85800" y="45720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Adjusted all-cause mortality hazard ratio vs normal-fitness reference (=1.0).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Cleveland Clinic, n = 122,007 · Mandsager, JAMA Netw Open 2018.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503920" y="2057400"/>
            <a:ext cx="3017520" cy="265176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778240" y="2286000"/>
            <a:ext cx="2514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3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−14%
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all-cause mortality per 1-MET gain — no ceiling (Kokkinos, JACC 2022)
</a:t>
            </a:r>
            <a:pPr indent="0" marL="0">
              <a:lnSpc>
                <a:spcPts val="1700"/>
              </a:lnSpc>
              <a:buNone/>
            </a:pPr>
            <a:r>
              <a:rPr lang="en-US" sz="3000" b="1" dirty="0">
                <a:solidFill>
                  <a:srgbClr val="0E8F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−44%
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those moving unfit → fit between exams (Blair, JAMA 1995). Fitness is reversible.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NOW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shifts converged, all inside 24 months.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377440"/>
            <a:ext cx="35204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78408" y="2697480"/>
            <a:ext cx="45720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2788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78408" y="3127248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Ubiquity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978408" y="3566160"/>
            <a:ext cx="29260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560M+ wearables passively output a VO₂ max estimate — Apple, Garmin, WHOOP, Fitbit, Oura, Polar.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434840" y="2377440"/>
            <a:ext cx="35204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27448" y="2697480"/>
            <a:ext cx="45720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2788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27448" y="3127248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Mandate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4727448" y="3566160"/>
            <a:ext cx="29260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AHA already calls cardiorespiratory fitness a clinical vital sign. The guideline preceded the tooling.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83880" y="2377440"/>
            <a:ext cx="35204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76488" y="2697480"/>
            <a:ext cx="45720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76488" y="2788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76488" y="3127248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8476488" y="3566160"/>
            <a:ext cx="29260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State-space filtering plus physiological foundation models turn noisy free-living readings into a calibrated trajectory.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85800" y="480060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measurement problem solved itself. The governance problem did not — that is what this grant funds.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METHODOLOGY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wrist noise to a governed clinical signal.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331720"/>
            <a:ext cx="2011680" cy="160020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2468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86968" y="276148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Sense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86968" y="315468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HR, motion, pace, sleep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97480" y="283464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299"/>
                </a:solidFill>
              </a:rPr>
              <a:t>→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2898648" y="2331720"/>
            <a:ext cx="2011680" cy="160020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99816" y="2468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099816" y="276148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Estimate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3099816" y="315468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HR–VO₂ models + calibration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10328" y="283464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299"/>
                </a:solidFill>
              </a:rPr>
              <a:t>→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111496" y="2331720"/>
            <a:ext cx="2011680" cy="160020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12664" y="2468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312664" y="276148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Filter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5312664" y="315468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Kalman / SLAM latent state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123176" y="283464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299"/>
                </a:solidFill>
              </a:rPr>
              <a:t>→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324344" y="2331720"/>
            <a:ext cx="2011680" cy="1600200"/>
          </a:xfrm>
          <a:prstGeom prst="rect">
            <a:avLst/>
          </a:prstGeom>
          <a:solidFill>
            <a:srgbClr val="161B20"/>
          </a:solidFill>
          <a:ln w="25400">
            <a:solidFill>
              <a:srgbClr val="D857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525512" y="2468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5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525512" y="276148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Anchor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7525512" y="315468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CPET + CT radiomics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336024" y="2834640"/>
            <a:ext cx="2194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A9299"/>
                </a:solidFill>
              </a:rPr>
              <a:t>→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9537192" y="2331720"/>
            <a:ext cx="2011680" cy="160020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738360" y="2468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738360" y="276148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Predict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9738360" y="3154680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Survival + dosed action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85800" y="4160520"/>
            <a:ext cx="10820095" cy="868680"/>
          </a:xfrm>
          <a:prstGeom prst="rect">
            <a:avLst/>
          </a:prstGeom>
          <a:solidFill>
            <a:srgbClr val="12181C"/>
          </a:solidFill>
          <a:ln w="12700">
            <a:solidFill>
              <a:srgbClr val="0E8F7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60120" y="4315968"/>
            <a:ext cx="1027145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100" b="1" spc="20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CLOSED LOOP   </a:t>
            </a:r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reading updates the latent state; every intervention response tunes the next dose. Uncertainty is a deliverable, not a footnote — we report coverage, not only correlation.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BEYOND THE STATE OF THE ART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firsts, and one honest limit.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685800" y="228600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85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honest limit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2697480"/>
            <a:ext cx="49377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wearable measures VO₂ max. Every number is a model estimate: ~5 mL/kg/min SEE for validated submaximal models, and ±9–10 mL/kg/min limits of agreement on a single free-living reading, degrading at fitness extremes.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 not trust any single reading. That is the whole design.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989320" y="2286000"/>
            <a:ext cx="0" cy="246888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55080" y="228600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fusion of state-space latent-fitness estimation with a physiological foundation model — daytime exertion and nocturnal physiology in one estimate.</a:t>
            </a:r>
            <a:endParaRPr lang="en-US" sz="1550" dirty="0"/>
          </a:p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use of routine CT radiomics as an independent reference anchor, breaking the field's single-reference dependency on CPET.</a:t>
            </a:r>
            <a:endParaRPr lang="en-US" sz="1550" dirty="0"/>
          </a:p>
          <a:p>
            <a:pPr marL="342900" indent="-342900">
              <a:lnSpc>
                <a:spcPts val="2325"/>
              </a:lnSpc>
              <a:spcAft>
                <a:spcPts val="800"/>
              </a:spcAft>
              <a:buSzPct val="100000"/>
              <a:buChar char="•"/>
            </a:pPr>
            <a:r>
              <a:rPr lang="en-US" sz="1550" dirty="0">
                <a:solidFill>
                  <a:srgbClr val="3A42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end-to-end governance chain: every prediction ships with provenance, calibrated uncertainty and an audit-grade evidence record.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PARTNERSHIP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56"/>
              </a:lnSpc>
              <a:buNone/>
            </a:pPr>
            <a:r>
              <a:rPr lang="en-US" sz="38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layers. One governed signal.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685800" y="2148840"/>
            <a:ext cx="5394960" cy="118872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2148840"/>
            <a:ext cx="45720" cy="1188720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27685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AeroGlyphics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886200" y="23317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15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COORDINATOR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60120" y="2651760"/>
            <a:ext cx="4846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Estimation, state-space filtering, clinical report and public evidence surface.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09360" y="2148840"/>
            <a:ext cx="5394960" cy="118872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2148840"/>
            <a:ext cx="45720" cy="1188720"/>
          </a:xfrm>
          <a:prstGeom prst="rect">
            <a:avLst/>
          </a:prstGeom>
          <a:solidFill>
            <a:srgbClr val="4F8CC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0" y="227685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Medome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509760" y="23317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150" kern="0" dirty="0">
                <a:solidFill>
                  <a:srgbClr val="4F8C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PATIENT SPINE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583680" y="2651760"/>
            <a:ext cx="4846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complete longitudinal health record — records, notes, labs and wearables in one reviewable history.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85800" y="3520440"/>
            <a:ext cx="5394960" cy="118872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5800" y="3520440"/>
            <a:ext cx="45720" cy="1188720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364845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SOAP Health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3886200" y="3703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150" kern="0" dirty="0">
                <a:solidFill>
                  <a:srgbClr val="D85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CLINICIAN SURFACE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60120" y="4023360"/>
            <a:ext cx="4846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Conversational AI intake, risk and symptom assessment, SOAP-note documentation at the point of care.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309360" y="3520440"/>
            <a:ext cx="5394960" cy="1188720"/>
          </a:xfrm>
          <a:prstGeom prst="rect">
            <a:avLst/>
          </a:prstGeom>
          <a:solidFill>
            <a:srgbClr val="161B20"/>
          </a:solidFill>
          <a:ln w="12700">
            <a:solidFill>
              <a:srgbClr val="22272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3520440"/>
            <a:ext cx="45720" cy="1188720"/>
          </a:xfrm>
          <a:prstGeom prst="rect">
            <a:avLst/>
          </a:prstGeom>
          <a:solidFill>
            <a:srgbClr val="B08D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83680" y="364845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GoApercu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509760" y="3703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150" kern="0" dirty="0">
                <a:solidFill>
                  <a:srgbClr val="B08D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MODEL &amp; EVIDENCE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83680" y="4023360"/>
            <a:ext cx="4846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9BA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SleepFM-class foundation-model execution, biomarker lifecycle and evidence-release tooling. Research-use licence in hand; commercial / EEA extension in negotiation.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85800" y="4983480"/>
            <a:ext cx="108200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partner exploits a distinct layer — which is why this is a partnership, not a subcontract chain. Interfaces are contracts between layers; no single withdrawal invalidates the science.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DED9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6C75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 USE CASE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808"/>
              </a:lnSpc>
              <a:buNone/>
            </a:pPr>
            <a:r>
              <a:rPr lang="en-US" sz="34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CT-derived VO₂ max estimation — the reference anchor.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 thesis, E. Aton. Deliberately narrow: a retrospective imaging cohort with paired exercise testing, one pre-registered primary endpoint, one publishable answer.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85800" y="2788920"/>
            <a:ext cx="35204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2788920"/>
            <a:ext cx="45720" cy="2057400"/>
          </a:xfrm>
          <a:prstGeom prst="rect">
            <a:avLst/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8408" y="29900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600 + 200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978408" y="3867912"/>
            <a:ext cx="297180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paired CT + CPET studies — 600 derivation, 200 external validation, ≥ 3 scanner vendors · WP2, M1–M18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434840" y="2788920"/>
            <a:ext cx="35204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34840" y="2788920"/>
            <a:ext cx="45720" cy="2057400"/>
          </a:xfrm>
          <a:prstGeom prst="rect">
            <a:avLst/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29900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MS2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4727448" y="3867912"/>
            <a:ext cx="297180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/ no-go at M18. Insufficient agreement → pivot to CPET-only anchoring, and publish the null.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8183880" y="2788920"/>
            <a:ext cx="35204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FD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83880" y="2788920"/>
            <a:ext cx="45720" cy="2057400"/>
          </a:xfrm>
          <a:prstGeom prst="rect">
            <a:avLst/>
          </a:prstGeom>
          <a:solidFill>
            <a:srgbClr val="0E111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76488" y="2990088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1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R01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8476488" y="3867912"/>
            <a:ext cx="297180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2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anchor carried into an investigator-initiated US application, company as subaward.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685800" y="507492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sizes are powered for the endpoint — ≈ 30 observations per candidate radiomic predictor, ±0.07 on the 95% CI for r. Site feasibility counts close at M1 (Annex C C04).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82935" y="457200"/>
            <a:ext cx="822960" cy="0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1505895" y="457200"/>
            <a:ext cx="0" cy="310896"/>
          </a:xfrm>
          <a:prstGeom prst="line">
            <a:avLst/>
          </a:prstGeom>
          <a:noFill/>
          <a:ln w="25400">
            <a:solidFill>
              <a:srgbClr val="0E8F7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6199632"/>
            <a:ext cx="10820095" cy="0"/>
          </a:xfrm>
          <a:prstGeom prst="line">
            <a:avLst/>
          </a:prstGeom>
          <a:noFill/>
          <a:ln w="12700">
            <a:solidFill>
              <a:srgbClr val="2227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291072"/>
            <a:ext cx="8778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20" kern="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MVS-CARDIO  ·  EIC PROPOSAL  ·  AEROGLYPHICS × MEDOME × SOAP HEALTH × GOAPERCU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0042855" y="629107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BA3A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15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85800" y="86868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32"/>
              </a:lnSpc>
              <a:buNone/>
            </a:pPr>
            <a:r>
              <a:rPr lang="en-US" sz="3600" b="1" dirty="0">
                <a:solidFill>
                  <a:srgbClr val="F7F5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 months, seven work packages, six checkpoints.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617720" y="187452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846320" y="2121408"/>
            <a:ext cx="0" cy="2606040"/>
          </a:xfrm>
          <a:prstGeom prst="line">
            <a:avLst/>
          </a:prstGeom>
          <a:noFill/>
          <a:ln w="12700">
            <a:solidFill>
              <a:srgbClr val="1C222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2507" y="187452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M12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901107" y="2121408"/>
            <a:ext cx="0" cy="2606040"/>
          </a:xfrm>
          <a:prstGeom prst="line">
            <a:avLst/>
          </a:prstGeom>
          <a:noFill/>
          <a:ln w="12700">
            <a:solidFill>
              <a:srgbClr val="1C22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914094" y="187452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M24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142694" y="2121408"/>
            <a:ext cx="0" cy="2606040"/>
          </a:xfrm>
          <a:prstGeom prst="line">
            <a:avLst/>
          </a:prstGeom>
          <a:noFill/>
          <a:ln w="12700">
            <a:solidFill>
              <a:srgbClr val="1C222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155680" y="187452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2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M36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1384280" y="2121408"/>
            <a:ext cx="0" cy="2606040"/>
          </a:xfrm>
          <a:prstGeom prst="line">
            <a:avLst/>
          </a:prstGeom>
          <a:noFill/>
          <a:ln w="12700">
            <a:solidFill>
              <a:srgbClr val="1C222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221284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WP1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307592" y="221284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Coordination, governance &amp; ethics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846320" y="2276856"/>
            <a:ext cx="6537960" cy="155448"/>
          </a:xfrm>
          <a:prstGeom prst="roundRect">
            <a:avLst>
              <a:gd name="adj" fmla="val 47059"/>
            </a:avLst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257860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5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307592" y="25786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standard: CT-derived VO₂ max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846320" y="2642616"/>
            <a:ext cx="3175581" cy="155448"/>
          </a:xfrm>
          <a:prstGeom prst="roundRect">
            <a:avLst>
              <a:gd name="adj" fmla="val 47059"/>
            </a:avLst>
          </a:prstGeom>
          <a:solidFill>
            <a:srgbClr val="D857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294436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WP3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307592" y="294436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State-space estimation &amp; filtering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219918" y="3008376"/>
            <a:ext cx="3922776" cy="155448"/>
          </a:xfrm>
          <a:prstGeom prst="roundRect">
            <a:avLst>
              <a:gd name="adj" fmla="val 47059"/>
            </a:avLst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33101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D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307592" y="331012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Foundation-model extension (SleepFM)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780314" y="3374136"/>
            <a:ext cx="4109575" cy="155448"/>
          </a:xfrm>
          <a:prstGeom prst="roundRect">
            <a:avLst>
              <a:gd name="adj" fmla="val 47059"/>
            </a:avLst>
          </a:prstGeom>
          <a:solidFill>
            <a:srgbClr val="B08D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5800" y="367588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8CC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WP5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307592" y="367588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integration &amp; prospective validation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901107" y="3739896"/>
            <a:ext cx="4109575" cy="155448"/>
          </a:xfrm>
          <a:prstGeom prst="roundRect">
            <a:avLst>
              <a:gd name="adj" fmla="val 47059"/>
            </a:avLst>
          </a:prstGeom>
          <a:solidFill>
            <a:srgbClr val="4F8CC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5800" y="404164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8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WP6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307592" y="404164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Regulatory, evidence release &amp; change control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780314" y="4105656"/>
            <a:ext cx="5230368" cy="155448"/>
          </a:xfrm>
          <a:prstGeom prst="roundRect">
            <a:avLst>
              <a:gd name="adj" fmla="val 47059"/>
            </a:avLst>
          </a:prstGeom>
          <a:solidFill>
            <a:srgbClr val="0E8F7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5800" y="440740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46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WP7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307592" y="44074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D0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Dissemination &amp; exploitation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4846320" y="4471416"/>
            <a:ext cx="6537960" cy="155448"/>
          </a:xfrm>
          <a:prstGeom prst="roundRect">
            <a:avLst>
              <a:gd name="adj" fmla="val 47059"/>
            </a:avLst>
          </a:prstGeom>
          <a:solidFill>
            <a:srgbClr val="3E464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85800" y="493776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A9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/ no-go checkpoints: MS2 reference anchor (M18) · MS3 estimation r ≥ 0.85 vs CPET (M24) · MS4 incremental value of the sleep model (M28).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2026-07-30T20:50:15Z</dcterms:created>
  <dcterms:modified xsi:type="dcterms:W3CDTF">2026-07-30T20:50:15Z</dcterms:modified>
</cp:coreProperties>
</file>